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notesMasterIdLst>
    <p:notesMasterId r:id="rId19"/>
  </p:notesMasterIdLst>
  <p:sldIdLst>
    <p:sldId id="256" r:id="rId2"/>
    <p:sldId id="318" r:id="rId3"/>
    <p:sldId id="325" r:id="rId4"/>
    <p:sldId id="324" r:id="rId5"/>
    <p:sldId id="326" r:id="rId6"/>
    <p:sldId id="327" r:id="rId7"/>
    <p:sldId id="329" r:id="rId8"/>
    <p:sldId id="330" r:id="rId9"/>
    <p:sldId id="331" r:id="rId10"/>
    <p:sldId id="332" r:id="rId11"/>
    <p:sldId id="336" r:id="rId12"/>
    <p:sldId id="333" r:id="rId13"/>
    <p:sldId id="334" r:id="rId14"/>
    <p:sldId id="335" r:id="rId15"/>
    <p:sldId id="337" r:id="rId16"/>
    <p:sldId id="338" r:id="rId17"/>
    <p:sldId id="267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91" autoAdjust="0"/>
    <p:restoredTop sz="94710" autoAdjust="0"/>
  </p:normalViewPr>
  <p:slideViewPr>
    <p:cSldViewPr snapToGrid="0">
      <p:cViewPr>
        <p:scale>
          <a:sx n="118" d="100"/>
          <a:sy n="118" d="100"/>
        </p:scale>
        <p:origin x="-143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D165EE-6D22-4822-892A-2A56B91A1CE0}" type="datetimeFigureOut">
              <a:rPr lang="en-US" smtClean="0"/>
              <a:pPr/>
              <a:t>9/24/2015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7675A1-0B20-4FBF-A25A-A266C3AFEA1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1098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7675A1-0B20-4FBF-A25A-A266C3AFEA11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30130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7675A1-0B20-4FBF-A25A-A266C3AFEA11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30130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7675A1-0B20-4FBF-A25A-A266C3AFEA11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30130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7675A1-0B20-4FBF-A25A-A266C3AFEA11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30130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7675A1-0B20-4FBF-A25A-A266C3AFEA11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30130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7675A1-0B20-4FBF-A25A-A266C3AFEA11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30130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7675A1-0B20-4FBF-A25A-A266C3AFEA11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30130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7675A1-0B20-4FBF-A25A-A266C3AFEA11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3013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7675A1-0B20-4FBF-A25A-A266C3AFEA11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30130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7675A1-0B20-4FBF-A25A-A266C3AFEA11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30130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7675A1-0B20-4FBF-A25A-A266C3AFEA11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30130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7675A1-0B20-4FBF-A25A-A266C3AFEA11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30130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7675A1-0B20-4FBF-A25A-A266C3AFEA11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30130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7675A1-0B20-4FBF-A25A-A266C3AFEA11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30130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7675A1-0B20-4FBF-A25A-A266C3AFEA11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3013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B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r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7072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B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874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B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022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3149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B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6639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B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B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B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9/24/2015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1176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B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B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B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9/24/2015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3591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B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9/24/2015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8563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9/24/2015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014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B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9/24/2015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1579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B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B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9/24/2015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4658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86000" b="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Latn-B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9/24/2015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765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20051" y="1839043"/>
            <a:ext cx="733367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Latn-BA" sz="2400" b="1" dirty="0" smtClean="0">
                <a:solidFill>
                  <a:schemeClr val="tx2"/>
                </a:solidFill>
              </a:rPr>
              <a:t>Aktivnosti koje su realizovane u oblasti zaštite od poplava na području Republike Srpske od maja 2014. g. do danas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019869" y="1038423"/>
            <a:ext cx="5199797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BA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REPUBLIKA SRPSKA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r-Latn-BA" altLang="en-US" sz="1200" b="1" dirty="0" smtClean="0">
                <a:latin typeface="Cambria" pitchFamily="18" charset="0"/>
                <a:ea typeface="Calibri" pitchFamily="34" charset="0"/>
                <a:cs typeface="Times New Roman" pitchFamily="18" charset="0"/>
              </a:rPr>
              <a:t>MINISTARSTVO POLJOPRIVREDE, ŠUMARSTVA I VODOPRIVREDE</a:t>
            </a:r>
            <a:endParaRPr kumimoji="0" lang="en-US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BA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JU “VODE SRPSKE”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1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0986" y="45298"/>
            <a:ext cx="962025" cy="96202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089270" y="6349216"/>
            <a:ext cx="358370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Latn-BA" sz="1600" b="1" dirty="0" smtClean="0">
                <a:solidFill>
                  <a:schemeClr val="tx2"/>
                </a:solidFill>
              </a:rPr>
              <a:t>Sarajevo</a:t>
            </a:r>
            <a:r>
              <a:rPr lang="sr-Cyrl-BA" sz="1600" b="1" dirty="0" smtClean="0">
                <a:solidFill>
                  <a:schemeClr val="tx2"/>
                </a:solidFill>
              </a:rPr>
              <a:t> </a:t>
            </a:r>
            <a:r>
              <a:rPr lang="sr-Latn-BA" sz="1600" b="1" dirty="0" smtClean="0">
                <a:solidFill>
                  <a:schemeClr val="tx2"/>
                </a:solidFill>
              </a:rPr>
              <a:t>28</a:t>
            </a:r>
            <a:r>
              <a:rPr lang="sr-Cyrl-BA" sz="1600" b="1" dirty="0" smtClean="0">
                <a:solidFill>
                  <a:schemeClr val="tx2"/>
                </a:solidFill>
              </a:rPr>
              <a:t>.</a:t>
            </a:r>
            <a:r>
              <a:rPr lang="sr-Latn-BA" sz="1600" b="1" dirty="0" smtClean="0">
                <a:solidFill>
                  <a:schemeClr val="tx2"/>
                </a:solidFill>
              </a:rPr>
              <a:t> </a:t>
            </a:r>
            <a:r>
              <a:rPr lang="sr-Cyrl-BA" sz="1600" b="1" dirty="0" smtClean="0">
                <a:solidFill>
                  <a:schemeClr val="tx2"/>
                </a:solidFill>
              </a:rPr>
              <a:t>0</a:t>
            </a:r>
            <a:r>
              <a:rPr lang="sr-Latn-BA" sz="1600" b="1" dirty="0" smtClean="0">
                <a:solidFill>
                  <a:schemeClr val="tx2"/>
                </a:solidFill>
              </a:rPr>
              <a:t>9</a:t>
            </a:r>
            <a:r>
              <a:rPr lang="sr-Cyrl-BA" sz="1600" b="1" dirty="0" smtClean="0">
                <a:solidFill>
                  <a:schemeClr val="tx2"/>
                </a:solidFill>
              </a:rPr>
              <a:t>.</a:t>
            </a:r>
            <a:r>
              <a:rPr lang="sr-Latn-BA" sz="1600" b="1" dirty="0" smtClean="0">
                <a:solidFill>
                  <a:schemeClr val="tx2"/>
                </a:solidFill>
              </a:rPr>
              <a:t> </a:t>
            </a:r>
            <a:r>
              <a:rPr lang="sr-Cyrl-BA" sz="1600" b="1" dirty="0" smtClean="0">
                <a:solidFill>
                  <a:schemeClr val="tx2"/>
                </a:solidFill>
              </a:rPr>
              <a:t>201</a:t>
            </a:r>
            <a:r>
              <a:rPr lang="sr-Latn-BA" sz="1600" b="1" dirty="0" smtClean="0">
                <a:solidFill>
                  <a:schemeClr val="tx2"/>
                </a:solidFill>
              </a:rPr>
              <a:t>5</a:t>
            </a:r>
            <a:r>
              <a:rPr lang="sr-Cyrl-BA" sz="1600" b="1" dirty="0" smtClean="0">
                <a:solidFill>
                  <a:schemeClr val="tx2"/>
                </a:solidFill>
              </a:rPr>
              <a:t>. године</a:t>
            </a:r>
            <a:endParaRPr lang="en-US" sz="1600" dirty="0">
              <a:solidFill>
                <a:schemeClr val="tx2"/>
              </a:solidFill>
            </a:endParaRPr>
          </a:p>
        </p:txBody>
      </p:sp>
      <p:pic>
        <p:nvPicPr>
          <p:cNvPr id="11" name="Picture 10" descr="6205639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5259" y="2999520"/>
            <a:ext cx="4429565" cy="3321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854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0501" y="464024"/>
            <a:ext cx="806582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9112" algn="just"/>
            <a:r>
              <a:rPr lang="sr-Latn-BA" sz="2000" b="1" dirty="0" smtClean="0">
                <a:solidFill>
                  <a:schemeClr val="tx2"/>
                </a:solidFill>
              </a:rPr>
              <a:t>AKTIVNOSTI FINANSIRANE IZ KREDITNIH SREDSTAVA EVROPSKE INVESTICIONE BANKE U OKVIRU PROJEKTA “HITNE MJERE U OBLASTI ZAŠTITE OD POPLAVA NA PODRUČJU REPUBLIKE SRPSKE”:</a:t>
            </a: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714479" y="4900405"/>
            <a:ext cx="2857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en-US" i="1" dirty="0" smtClean="0">
                <a:latin typeface="Cambria" pitchFamily="18" charset="0"/>
              </a:rPr>
              <a:t>S</a:t>
            </a:r>
            <a:r>
              <a:rPr lang="sr-Latn-RS" i="1" dirty="0" smtClean="0">
                <a:latin typeface="Cambria" pitchFamily="18" charset="0"/>
              </a:rPr>
              <a:t>anacija savskog nasipa na lokaciji Rača, Bijeljina</a:t>
            </a:r>
            <a:endParaRPr lang="en-US" i="1" dirty="0"/>
          </a:p>
        </p:txBody>
      </p:sp>
      <p:sp>
        <p:nvSpPr>
          <p:cNvPr id="11" name="Rectangle 10"/>
          <p:cNvSpPr/>
          <p:nvPr/>
        </p:nvSpPr>
        <p:spPr>
          <a:xfrm>
            <a:off x="4643437" y="2328637"/>
            <a:ext cx="32147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sr-Latn-RS" i="1" dirty="0" smtClean="0">
                <a:latin typeface="Cambria" pitchFamily="18" charset="0"/>
              </a:rPr>
              <a:t>Uređenje korita rijeke Križevice, Bratunac</a:t>
            </a:r>
            <a:endParaRPr lang="en-US" i="1" dirty="0"/>
          </a:p>
        </p:txBody>
      </p:sp>
      <p:pic>
        <p:nvPicPr>
          <p:cNvPr id="12" name="Picture 11" descr="20150406_1207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19" y="1542819"/>
            <a:ext cx="4357718" cy="2352380"/>
          </a:xfrm>
          <a:prstGeom prst="rect">
            <a:avLst/>
          </a:prstGeom>
        </p:spPr>
      </p:pic>
      <p:pic>
        <p:nvPicPr>
          <p:cNvPr id="13" name="Picture 12" descr="20150901_10454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3437" y="4043149"/>
            <a:ext cx="4275003" cy="2500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15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0501" y="464024"/>
            <a:ext cx="8065827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9112" algn="just"/>
            <a:r>
              <a:rPr lang="sr-Cyrl-BA" sz="2000" b="1" dirty="0">
                <a:solidFill>
                  <a:schemeClr val="tx2"/>
                </a:solidFill>
              </a:rPr>
              <a:t>„</a:t>
            </a:r>
            <a:r>
              <a:rPr lang="sr-Latn-BA" sz="2000" b="1" dirty="0">
                <a:solidFill>
                  <a:schemeClr val="tx2"/>
                </a:solidFill>
              </a:rPr>
              <a:t>PROJKAT </a:t>
            </a:r>
            <a:r>
              <a:rPr lang="en-US" sz="2000" b="1" dirty="0">
                <a:solidFill>
                  <a:schemeClr val="tx2"/>
                </a:solidFill>
              </a:rPr>
              <a:t>HITNE </a:t>
            </a:r>
            <a:r>
              <a:rPr lang="sr-Latn-BA" sz="2000" b="1" dirty="0">
                <a:solidFill>
                  <a:schemeClr val="tx2"/>
                </a:solidFill>
              </a:rPr>
              <a:t>OBNOVE OD POPLAVA</a:t>
            </a:r>
            <a:r>
              <a:rPr lang="en-US" sz="2000" b="1" dirty="0">
                <a:solidFill>
                  <a:schemeClr val="tx2"/>
                </a:solidFill>
              </a:rPr>
              <a:t>-</a:t>
            </a:r>
            <a:r>
              <a:rPr lang="sr-Latn-BA" sz="2000" b="1" dirty="0">
                <a:solidFill>
                  <a:schemeClr val="tx2"/>
                </a:solidFill>
              </a:rPr>
              <a:t>SVJETSKA BANKA“ KREDITNA SREDSTVA ZA REPUBLIKU SRPSKU 47,5 miliona US$  (ukupno za  BiH  je 100 miliona US$)</a:t>
            </a:r>
          </a:p>
          <a:p>
            <a:pPr marL="519112" algn="just"/>
            <a:endParaRPr lang="sr-Latn-BA" sz="2000" b="1" dirty="0">
              <a:solidFill>
                <a:schemeClr val="tx2"/>
              </a:solidFill>
            </a:endParaRPr>
          </a:p>
          <a:p>
            <a:pPr marL="517525" indent="-176213" algn="just">
              <a:buFont typeface="Arial" pitchFamily="34" charset="0"/>
              <a:buChar char="•"/>
            </a:pPr>
            <a:r>
              <a:rPr lang="sr-Latn-BA" sz="2000" b="1" dirty="0">
                <a:solidFill>
                  <a:schemeClr val="tx2"/>
                </a:solidFill>
              </a:rPr>
              <a:t>Komponenta za sanaciju vodoprivrednih objekata  iznosi 1.500.000,00 Eura za oblast sanacije šteta nastalih u poplavama,</a:t>
            </a:r>
          </a:p>
          <a:p>
            <a:pPr marL="517525" indent="-176213" algn="just">
              <a:buFont typeface="Arial" pitchFamily="34" charset="0"/>
              <a:buChar char="•"/>
            </a:pPr>
            <a:r>
              <a:rPr lang="sr-Latn-BA" sz="2000" b="1" dirty="0" smtClean="0">
                <a:solidFill>
                  <a:schemeClr val="tx2"/>
                </a:solidFill>
              </a:rPr>
              <a:t>Cilje Projekta je da se izvrši rekonstrukcija postojećih sistema i objekata za zaštitu od poplava na području Republike Srpske, </a:t>
            </a:r>
          </a:p>
          <a:p>
            <a:pPr marL="517525" indent="-176213" algn="just">
              <a:buFont typeface="Arial" pitchFamily="34" charset="0"/>
              <a:buChar char="•"/>
            </a:pPr>
            <a:r>
              <a:rPr lang="sr-Latn-BA" sz="2000" b="1" dirty="0" smtClean="0">
                <a:solidFill>
                  <a:schemeClr val="tx2"/>
                </a:solidFill>
              </a:rPr>
              <a:t>Predviđena je realizacija  3 projektne mjere,</a:t>
            </a:r>
          </a:p>
          <a:p>
            <a:pPr marL="517525" indent="-176213" algn="just">
              <a:buFont typeface="Arial" pitchFamily="34" charset="0"/>
              <a:buChar char="•"/>
            </a:pPr>
            <a:r>
              <a:rPr lang="sr-Latn-BA" sz="2000" b="1" dirty="0" smtClean="0">
                <a:solidFill>
                  <a:schemeClr val="tx2"/>
                </a:solidFill>
              </a:rPr>
              <a:t>U toku su aktivnosti na rekonstrukciji parapetnog zda i odbrambenog nasipa pored rijeke Une u Kozarskoj Dubici,</a:t>
            </a:r>
          </a:p>
          <a:p>
            <a:pPr marL="517525" indent="-176213" algn="just">
              <a:buFont typeface="Arial" pitchFamily="34" charset="0"/>
              <a:buChar char="•"/>
            </a:pPr>
            <a:r>
              <a:rPr lang="sr-Latn-BA" sz="2000" b="1" dirty="0" smtClean="0">
                <a:solidFill>
                  <a:schemeClr val="tx2"/>
                </a:solidFill>
              </a:rPr>
              <a:t>U toku su pripremne aktivnosti na realizaciji predviđenih mjera na području opštine Prnjavor.</a:t>
            </a:r>
          </a:p>
          <a:p>
            <a:pPr marL="517525" indent="-176213" algn="just">
              <a:buFont typeface="Arial" pitchFamily="34" charset="0"/>
              <a:buChar char="•"/>
            </a:pPr>
            <a:endParaRPr lang="sr-Latn-BA" sz="2000" b="1" dirty="0" smtClean="0">
              <a:solidFill>
                <a:schemeClr val="tx2"/>
              </a:solidFill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415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0501" y="464024"/>
            <a:ext cx="8065827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9112" algn="ctr"/>
            <a:r>
              <a:rPr lang="sr-Latn-BA" sz="2000" b="1" dirty="0" smtClean="0">
                <a:solidFill>
                  <a:srgbClr val="FF0000"/>
                </a:solidFill>
              </a:rPr>
              <a:t>2. USKLAĐIVANJE SISTEMA ZA ZAŠTITU OD POPLAVA U BIH SA EU DIREKTIVAMA</a:t>
            </a:r>
          </a:p>
          <a:p>
            <a:pPr marL="519112" algn="just"/>
            <a:endParaRPr lang="sr-Latn-BA" sz="2000" b="1" dirty="0" smtClean="0">
              <a:solidFill>
                <a:schemeClr val="tx2"/>
              </a:solidFill>
            </a:endParaRPr>
          </a:p>
          <a:p>
            <a:pPr marL="519112" algn="just"/>
            <a:r>
              <a:rPr lang="sr-Latn-BA" sz="2000" b="1" dirty="0" smtClean="0">
                <a:solidFill>
                  <a:schemeClr val="tx2"/>
                </a:solidFill>
              </a:rPr>
              <a:t>DIREKTIVA O PROCJENI I UPRAVLJANJU POPLAVNIM RIZICIMA - FRD (2007/60/EC)</a:t>
            </a:r>
          </a:p>
          <a:p>
            <a:pPr marL="519112" algn="just"/>
            <a:endParaRPr lang="sr-Latn-BA" sz="2000" b="1" dirty="0" smtClean="0">
              <a:solidFill>
                <a:schemeClr val="tx2"/>
              </a:solidFill>
            </a:endParaRPr>
          </a:p>
          <a:p>
            <a:pPr marL="517525" indent="-176213" algn="just">
              <a:buFont typeface="Arial" pitchFamily="34" charset="0"/>
              <a:buChar char="•"/>
            </a:pPr>
            <a:r>
              <a:rPr lang="sr-Latn-BA" sz="2000" b="1" dirty="0" smtClean="0">
                <a:solidFill>
                  <a:schemeClr val="tx2"/>
                </a:solidFill>
              </a:rPr>
              <a:t>Izrada preliminarne procjene poplavnim rizicima - završena,</a:t>
            </a:r>
          </a:p>
          <a:p>
            <a:pPr marL="517525" indent="-176213" algn="just">
              <a:buFont typeface="Arial" pitchFamily="34" charset="0"/>
              <a:buChar char="•"/>
            </a:pPr>
            <a:r>
              <a:rPr lang="sr-Latn-BA" sz="2000" b="1" dirty="0" smtClean="0">
                <a:solidFill>
                  <a:schemeClr val="tx2"/>
                </a:solidFill>
              </a:rPr>
              <a:t>Izrada mapa rizika i ugroženosti – izrada Projektnog zadatka je u završnoj fazi, a finansijska sredstva su obezbijeđena u okviru WBIF,</a:t>
            </a:r>
          </a:p>
          <a:p>
            <a:pPr marL="517525" indent="-176213" algn="just">
              <a:buFont typeface="Arial" pitchFamily="34" charset="0"/>
              <a:buChar char="•"/>
            </a:pPr>
            <a:r>
              <a:rPr lang="sr-Latn-BA" sz="2000" b="1" dirty="0" smtClean="0">
                <a:solidFill>
                  <a:schemeClr val="tx2"/>
                </a:solidFill>
              </a:rPr>
              <a:t>Potrebno je zatim izraditi planove upravljanja poplavnim rizicima za BiH – za ovu aktivnost je potrebno obezbijediti finansijska sredstva od 2.000.000,00 Eura,</a:t>
            </a:r>
          </a:p>
          <a:p>
            <a:pPr marL="517525" indent="-176213" algn="just">
              <a:buFont typeface="Arial" pitchFamily="34" charset="0"/>
              <a:buChar char="•"/>
            </a:pPr>
            <a:r>
              <a:rPr lang="sr-Latn-BA" sz="2000" b="1" dirty="0" smtClean="0">
                <a:solidFill>
                  <a:schemeClr val="tx2"/>
                </a:solidFill>
              </a:rPr>
              <a:t>Potrebno je obezbijediti razmjenu informacija i koordinaciju rada nadležnih institucija u BiH i okruženju. </a:t>
            </a:r>
          </a:p>
          <a:p>
            <a:pPr marL="519112" algn="ctr"/>
            <a:endParaRPr lang="sr-Latn-BA" sz="2000" b="1" dirty="0" smtClean="0">
              <a:solidFill>
                <a:schemeClr val="tx2"/>
              </a:solidFill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415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0501" y="464024"/>
            <a:ext cx="8065827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9112" algn="ctr"/>
            <a:r>
              <a:rPr lang="sr-Latn-BA" sz="2000" b="1" dirty="0" smtClean="0">
                <a:solidFill>
                  <a:srgbClr val="FF0000"/>
                </a:solidFill>
              </a:rPr>
              <a:t>3. IZRADA TEHNIČKIH RJEŠENJA ZA ZAŠTITU OD POPLAVA, EROZIJA I BUJICA ZA NASELJA KOJA NEMAJU IZGRAĐENE SISTEME I KOJA SU POD VISOKIM POPLAVNIM RIZIKOM</a:t>
            </a:r>
          </a:p>
          <a:p>
            <a:pPr marL="519112" algn="just"/>
            <a:endParaRPr lang="sr-Latn-BA" sz="2000" b="1" dirty="0" smtClean="0">
              <a:solidFill>
                <a:schemeClr val="tx2"/>
              </a:solidFill>
            </a:endParaRPr>
          </a:p>
          <a:p>
            <a:pPr marL="519112" algn="just"/>
            <a:endParaRPr lang="sr-Latn-BA" sz="2000" b="1" dirty="0" smtClean="0">
              <a:solidFill>
                <a:schemeClr val="tx2"/>
              </a:solidFill>
            </a:endParaRPr>
          </a:p>
          <a:p>
            <a:pPr marL="517525" indent="-176213" algn="just">
              <a:buFont typeface="Arial" pitchFamily="34" charset="0"/>
              <a:buChar char="•"/>
            </a:pPr>
            <a:r>
              <a:rPr lang="sr-Latn-BA" sz="2000" b="1" dirty="0" smtClean="0">
                <a:solidFill>
                  <a:schemeClr val="tx2"/>
                </a:solidFill>
              </a:rPr>
              <a:t>Druga faza projekta “Hitne mjere u oblasti zaštite od poplava na području Republike Srpske” koji se finansira iz sredstava Evropske </a:t>
            </a:r>
            <a:r>
              <a:rPr lang="sr-Latn-BA" sz="2000" b="1" dirty="0">
                <a:solidFill>
                  <a:schemeClr val="tx2"/>
                </a:solidFill>
              </a:rPr>
              <a:t>Investicione Banke u iznosu od 19.000.000,00 Eura – je spremna za pregovore,</a:t>
            </a:r>
          </a:p>
          <a:p>
            <a:pPr marL="517525" indent="-176213" algn="just">
              <a:buFont typeface="Arial" pitchFamily="34" charset="0"/>
              <a:buChar char="•"/>
            </a:pPr>
            <a:r>
              <a:rPr lang="sr-Latn-BA" sz="2000" b="1" dirty="0" smtClean="0">
                <a:solidFill>
                  <a:schemeClr val="tx2"/>
                </a:solidFill>
              </a:rPr>
              <a:t>Izgradnja lijevog drinskog nasipa na području Semberije u dužini od 33 km. – izrada Projekta je u toku, a finansijska sredstva su obezbijeđena iz kredita dobijenog od strane Svjetske Banke (WB) u iznosu od 11.000.000,00 Eura.</a:t>
            </a:r>
          </a:p>
          <a:p>
            <a:pPr marL="519112" algn="ctr"/>
            <a:endParaRPr lang="sr-Latn-BA" sz="2000" b="1" dirty="0" smtClean="0">
              <a:solidFill>
                <a:schemeClr val="tx2"/>
              </a:solidFill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415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0501" y="464024"/>
            <a:ext cx="8065827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9112" algn="ctr"/>
            <a:r>
              <a:rPr lang="sr-Latn-BA" sz="2000" b="1" dirty="0" smtClean="0">
                <a:solidFill>
                  <a:srgbClr val="FF0000"/>
                </a:solidFill>
              </a:rPr>
              <a:t>4. USPOSTAVLJANJE HIDROLOŠKOG PROGNOZNOG MODELA U BOSNI I HERCEGOVINI</a:t>
            </a:r>
          </a:p>
          <a:p>
            <a:pPr marL="519112" algn="just"/>
            <a:endParaRPr lang="sr-Latn-BA" sz="2000" b="1" dirty="0" smtClean="0">
              <a:solidFill>
                <a:schemeClr val="tx2"/>
              </a:solidFill>
            </a:endParaRPr>
          </a:p>
          <a:p>
            <a:pPr marL="519112" algn="just"/>
            <a:endParaRPr lang="sr-Latn-BA" sz="2000" b="1" dirty="0" smtClean="0">
              <a:solidFill>
                <a:schemeClr val="tx2"/>
              </a:solidFill>
            </a:endParaRPr>
          </a:p>
          <a:p>
            <a:pPr marL="517525" indent="-176213" algn="just">
              <a:buFont typeface="Arial" pitchFamily="34" charset="0"/>
              <a:buChar char="•"/>
            </a:pPr>
            <a:r>
              <a:rPr lang="sr-Latn-BA" sz="2000" b="1" dirty="0">
                <a:solidFill>
                  <a:schemeClr val="tx2"/>
                </a:solidFill>
              </a:rPr>
              <a:t>Realizacija projekta “</a:t>
            </a:r>
            <a:r>
              <a:rPr lang="sr-Latn-RS" sz="2000" b="1" dirty="0">
                <a:solidFill>
                  <a:schemeClr val="tx2"/>
                </a:solidFill>
              </a:rPr>
              <a:t>Unapređenje zajedničkih aktivnosti u upravljanju poplavama u slivu rijeke Save</a:t>
            </a:r>
            <a:r>
              <a:rPr lang="sr-Latn-BA" sz="2000" b="1" dirty="0">
                <a:solidFill>
                  <a:schemeClr val="tx2"/>
                </a:solidFill>
              </a:rPr>
              <a:t>) je u pripremi, a finansijska sredstva su obezbijeđena u okviru projekta za rijeku Drinu u okviru WBIF. Projektni zadatak je završen, a izbor konsultanta se očekuje u januaru 2016. g.</a:t>
            </a:r>
          </a:p>
          <a:p>
            <a:pPr marL="517525" indent="-176213" algn="just">
              <a:buFont typeface="Arial" pitchFamily="34" charset="0"/>
              <a:buChar char="•"/>
            </a:pPr>
            <a:r>
              <a:rPr lang="sr-Latn-BA" sz="2000" b="1" dirty="0" smtClean="0">
                <a:solidFill>
                  <a:schemeClr val="tx2"/>
                </a:solidFill>
              </a:rPr>
              <a:t>Ovo podrazumijeva prethodnu modernizaciju i automatizaciju hidroloških i meteoroloških stanica i uspostavljanje novih hidroloških stanica, kao i povezivanje sistema i razmjenu podataka. Potrebno je obezbijediti finansijska sredstva u iznosu od oko 4.000.000,00 Eura za područje Republike Srpske, odnosno za područje BiH oko 7.000.000,00 Eura</a:t>
            </a:r>
          </a:p>
          <a:p>
            <a:pPr marL="517525" indent="-176213" algn="just">
              <a:buFont typeface="Arial" pitchFamily="34" charset="0"/>
              <a:buChar char="•"/>
            </a:pPr>
            <a:r>
              <a:rPr lang="sr-Latn-BA" sz="2000" b="1" dirty="0" smtClean="0">
                <a:solidFill>
                  <a:schemeClr val="tx2"/>
                </a:solidFill>
              </a:rPr>
              <a:t>U toku su aktivnosti na usaglašavanju i razvoju jedinstvenog prognoznog modela za zaštitu od poplava sa Republikom Hrvatskom i Slovenijom.</a:t>
            </a: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415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0501" y="464024"/>
            <a:ext cx="8065827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9112" algn="ctr"/>
            <a:r>
              <a:rPr lang="sr-Latn-BA" sz="2000" b="1" dirty="0" smtClean="0">
                <a:solidFill>
                  <a:srgbClr val="FF0000"/>
                </a:solidFill>
              </a:rPr>
              <a:t>5. JAČANJE KAPACITETA I KOORDINACIJA RADA INSTITUCIJA NADLEŽNIH ZA UPRAVLJANJE VODAMA U BOSNI I  HERCEGOVINI</a:t>
            </a:r>
          </a:p>
          <a:p>
            <a:pPr marL="519112" algn="just"/>
            <a:endParaRPr lang="sr-Latn-BA" sz="2000" b="1" dirty="0" smtClean="0">
              <a:solidFill>
                <a:schemeClr val="tx2"/>
              </a:solidFill>
            </a:endParaRPr>
          </a:p>
          <a:p>
            <a:pPr marL="519112" algn="just"/>
            <a:endParaRPr lang="sr-Latn-BA" sz="2000" b="1" dirty="0" smtClean="0">
              <a:solidFill>
                <a:schemeClr val="tx2"/>
              </a:solidFill>
            </a:endParaRPr>
          </a:p>
          <a:p>
            <a:pPr marL="517525" indent="-176213" algn="just">
              <a:buFont typeface="Arial" pitchFamily="34" charset="0"/>
              <a:buChar char="•"/>
            </a:pPr>
            <a:r>
              <a:rPr lang="sr-Latn-BA" sz="2000" b="1" dirty="0" smtClean="0">
                <a:solidFill>
                  <a:srgbClr val="002060"/>
                </a:solidFill>
              </a:rPr>
              <a:t>Obezbijediti kontinuirano jačanje kapaciteta nadležnih institucija u oblasti upravljanja vodama kroz planiranja aktivnosti, obuku kadrova,  nabavku potrebnih sredstava, razmjenu iskustava itd.,</a:t>
            </a:r>
          </a:p>
          <a:p>
            <a:pPr marL="517525" indent="-176213" algn="just">
              <a:buFont typeface="Arial" pitchFamily="34" charset="0"/>
              <a:buChar char="•"/>
            </a:pPr>
            <a:r>
              <a:rPr lang="sr-Latn-BA" sz="2000" b="1" dirty="0" smtClean="0">
                <a:solidFill>
                  <a:schemeClr val="tx2"/>
                </a:solidFill>
              </a:rPr>
              <a:t>Potrebno je usaglasiti način saradnje i koordinacije nadležnih institucija u oblasti upravljanja vodama,</a:t>
            </a:r>
          </a:p>
          <a:p>
            <a:pPr marL="517525" indent="-176213" algn="just">
              <a:buFont typeface="Arial" pitchFamily="34" charset="0"/>
              <a:buChar char="•"/>
            </a:pPr>
            <a:r>
              <a:rPr lang="sr-Latn-BA" sz="2000" b="1" dirty="0" smtClean="0">
                <a:solidFill>
                  <a:schemeClr val="tx2"/>
                </a:solidFill>
              </a:rPr>
              <a:t>Obezbijediti međusobno usklađivanje, gdje je to potrebno i jasnu primjenu pravnog okvira između različitih sektora,</a:t>
            </a:r>
          </a:p>
          <a:p>
            <a:pPr marL="517525" indent="-176213" algn="just">
              <a:buFont typeface="Arial" pitchFamily="34" charset="0"/>
              <a:buChar char="•"/>
            </a:pPr>
            <a:r>
              <a:rPr lang="sr-Latn-BA" sz="2000" b="1" dirty="0" smtClean="0">
                <a:solidFill>
                  <a:schemeClr val="tx2"/>
                </a:solidFill>
              </a:rPr>
              <a:t>Usvojiti platforme za provođenje međunarodnih sporazuma u oblasti upravljanja vodama kojim je BiH pristupila,</a:t>
            </a:r>
          </a:p>
          <a:p>
            <a:pPr marL="517525" indent="-176213" algn="just">
              <a:buFont typeface="Arial" pitchFamily="34" charset="0"/>
              <a:buChar char="•"/>
            </a:pPr>
            <a:r>
              <a:rPr lang="sr-Latn-BA" sz="2000" b="1" dirty="0" smtClean="0">
                <a:solidFill>
                  <a:schemeClr val="tx2"/>
                </a:solidFill>
              </a:rPr>
              <a:t>Za ove aktivnosti potrebno je obezbijediti finansijska sredstva u iznosu od oko 2.500.000,00 Eura za područje BiH.</a:t>
            </a: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415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0501" y="464024"/>
            <a:ext cx="8065827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9112" algn="ctr"/>
            <a:r>
              <a:rPr lang="sr-Latn-BA" sz="2000" b="1" dirty="0" smtClean="0">
                <a:solidFill>
                  <a:srgbClr val="FF0000"/>
                </a:solidFill>
              </a:rPr>
              <a:t>6. USPOSTAVLJANJE PRINCIPA INTEGRALNOG UPRAVLJANJA VODAMA</a:t>
            </a:r>
          </a:p>
          <a:p>
            <a:pPr marL="519112" algn="just"/>
            <a:endParaRPr lang="sr-Latn-BA" sz="2000" b="1" dirty="0" smtClean="0">
              <a:solidFill>
                <a:schemeClr val="tx2"/>
              </a:solidFill>
            </a:endParaRPr>
          </a:p>
          <a:p>
            <a:pPr marL="519112" algn="just"/>
            <a:endParaRPr lang="sr-Latn-BA" sz="2000" b="1" dirty="0" smtClean="0">
              <a:solidFill>
                <a:schemeClr val="tx2"/>
              </a:solidFill>
            </a:endParaRPr>
          </a:p>
          <a:p>
            <a:pPr marL="517525" indent="-176213" algn="just">
              <a:buFont typeface="Arial" pitchFamily="34" charset="0"/>
              <a:buChar char="•"/>
            </a:pPr>
            <a:r>
              <a:rPr lang="sr-Latn-BA" sz="2000" b="1" dirty="0" smtClean="0">
                <a:solidFill>
                  <a:srgbClr val="002060"/>
                </a:solidFill>
              </a:rPr>
              <a:t>Nastaviti sa harmonizacijom pravnog okvira u oblasti voda u BiH sa odgovarajućim zakonodavstvom EU,</a:t>
            </a:r>
          </a:p>
          <a:p>
            <a:pPr marL="517525" indent="-176213" algn="just">
              <a:buFont typeface="Arial" pitchFamily="34" charset="0"/>
              <a:buChar char="•"/>
            </a:pPr>
            <a:r>
              <a:rPr lang="sr-Latn-BA" sz="2000" b="1" dirty="0" smtClean="0">
                <a:solidFill>
                  <a:srgbClr val="002060"/>
                </a:solidFill>
              </a:rPr>
              <a:t>Potrebno je donijeti planove upravljanja riječnim slivovima na području BiH. Plan upravljanja za područje sliva Jadranskog mora je završen, a finansiran je donatorskim sredstvima Svjetske Banke (WB), dok je izrada Plana upravljanja za područje sliva rijeke Save (sliv Crnog mora) u završnoj fazi i isti je finansiran donatorskim sredstvima EU,</a:t>
            </a:r>
          </a:p>
          <a:p>
            <a:pPr marL="517525" indent="-176213" algn="just">
              <a:buFont typeface="Arial" pitchFamily="34" charset="0"/>
              <a:buChar char="•"/>
            </a:pPr>
            <a:r>
              <a:rPr lang="sr-Latn-BA" sz="2000" b="1" dirty="0" smtClean="0">
                <a:solidFill>
                  <a:srgbClr val="002060"/>
                </a:solidFill>
              </a:rPr>
              <a:t>Potrebno je sprovesti mjere u oblasti zaštite voda posebno u područjima koja su izložena visokim rizicima od poplava. U toku je projekat čiji je cilj poboljšanje stanja u oblasti vodosnabdijevanja, prikuplanja i prečišćavanja otpadnih voda na području BiH koji se finansira iz kreditnih sredstava Evropske Investicione Banke i donatorskih sredstava EU u </a:t>
            </a:r>
            <a:r>
              <a:rPr lang="sr-Latn-BA" sz="2000" b="1" dirty="0">
                <a:solidFill>
                  <a:srgbClr val="002060"/>
                </a:solidFill>
              </a:rPr>
              <a:t>iznosu od 120.000.000,00 Eura</a:t>
            </a:r>
            <a:r>
              <a:rPr lang="sr-Latn-BA" sz="2000" b="1" dirty="0" smtClean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415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31677" y="2707196"/>
            <a:ext cx="2806088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-408940" algn="ctr">
              <a:lnSpc>
                <a:spcPct val="115000"/>
              </a:lnSpc>
              <a:spcAft>
                <a:spcPts val="1200"/>
              </a:spcAft>
            </a:pPr>
            <a:r>
              <a:rPr lang="sr-Latn-BA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HVALA NA PAŽNJI</a:t>
            </a:r>
            <a:endParaRPr lang="en-US" sz="2400" b="1" i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658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0501" y="464024"/>
            <a:ext cx="8065827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9112" algn="ctr"/>
            <a:r>
              <a:rPr lang="sr-Latn-BA" sz="2400" b="1" dirty="0" smtClean="0">
                <a:solidFill>
                  <a:srgbClr val="FF0000"/>
                </a:solidFill>
              </a:rPr>
              <a:t>POSLEDICE POPLAVA NA PODRUČJU REPUBLIKE SRPSKE IZ MAJA 2014. GODINE</a:t>
            </a:r>
          </a:p>
          <a:p>
            <a:pPr marL="519112" algn="ctr"/>
            <a:endParaRPr lang="sr-Latn-BA" sz="2000" b="1" dirty="0" smtClean="0">
              <a:solidFill>
                <a:schemeClr val="tx2"/>
              </a:solidFill>
            </a:endParaRPr>
          </a:p>
          <a:p>
            <a:pPr marL="519112" algn="ctr"/>
            <a:endParaRPr lang="sr-Latn-BA" sz="2000" b="1" dirty="0" smtClean="0">
              <a:solidFill>
                <a:schemeClr val="tx2"/>
              </a:solidFill>
            </a:endParaRPr>
          </a:p>
          <a:p>
            <a:pPr marL="976312" indent="-457200" algn="just">
              <a:buFont typeface="Arial" pitchFamily="34" charset="0"/>
              <a:buChar char="•"/>
            </a:pPr>
            <a:r>
              <a:rPr lang="sr-Latn-BA" sz="2400" b="1" dirty="0" smtClean="0">
                <a:solidFill>
                  <a:schemeClr val="tx2"/>
                </a:solidFill>
              </a:rPr>
              <a:t>88.986 ha -poplavljenih površina,</a:t>
            </a:r>
          </a:p>
          <a:p>
            <a:pPr marL="976312" indent="-457200" algn="just">
              <a:buFont typeface="Arial" pitchFamily="34" charset="0"/>
              <a:buChar char="•"/>
            </a:pPr>
            <a:r>
              <a:rPr lang="sr-Latn-BA" sz="2400" b="1" dirty="0" smtClean="0">
                <a:solidFill>
                  <a:schemeClr val="tx2"/>
                </a:solidFill>
              </a:rPr>
              <a:t>35.330 -poplavljenih domaćinstava,</a:t>
            </a:r>
          </a:p>
          <a:p>
            <a:pPr marL="976312" indent="-457200" algn="just">
              <a:buFont typeface="Arial" pitchFamily="34" charset="0"/>
              <a:buChar char="•"/>
            </a:pPr>
            <a:r>
              <a:rPr lang="sr-Latn-BA" sz="2400" b="1" dirty="0" smtClean="0">
                <a:solidFill>
                  <a:schemeClr val="tx2"/>
                </a:solidFill>
              </a:rPr>
              <a:t>116.000 – stanovnika zahvaćeno poplavama,</a:t>
            </a:r>
          </a:p>
          <a:p>
            <a:pPr marL="976312" indent="-457200" algn="just">
              <a:buFont typeface="Arial" pitchFamily="34" charset="0"/>
              <a:buChar char="•"/>
            </a:pPr>
            <a:r>
              <a:rPr lang="sr-Latn-BA" sz="2400" b="1" dirty="0" smtClean="0">
                <a:solidFill>
                  <a:schemeClr val="tx2"/>
                </a:solidFill>
              </a:rPr>
              <a:t>30 % -poplavljenih domaćinstava je evakuisano,</a:t>
            </a:r>
          </a:p>
          <a:p>
            <a:pPr marL="976312" indent="-457200" algn="just">
              <a:buFont typeface="Arial" pitchFamily="34" charset="0"/>
              <a:buChar char="•"/>
            </a:pPr>
            <a:r>
              <a:rPr lang="sr-Latn-BA" sz="2400" b="1" dirty="0" smtClean="0">
                <a:solidFill>
                  <a:schemeClr val="tx2"/>
                </a:solidFill>
              </a:rPr>
              <a:t>1.207.270.800,00 KM – iznosi direktna šteta od poplava,</a:t>
            </a:r>
          </a:p>
          <a:p>
            <a:pPr marL="976312" indent="-457200" algn="just">
              <a:buFont typeface="Arial" pitchFamily="34" charset="0"/>
              <a:buChar char="•"/>
            </a:pPr>
            <a:r>
              <a:rPr lang="sr-Latn-BA" sz="2400" b="1" dirty="0" smtClean="0">
                <a:solidFill>
                  <a:schemeClr val="tx2"/>
                </a:solidFill>
              </a:rPr>
              <a:t>866.72.000,00 KM – iznosi indirektna šteta od poplava,</a:t>
            </a:r>
          </a:p>
          <a:p>
            <a:pPr marL="976312" indent="-457200" algn="just">
              <a:buFont typeface="Arial" pitchFamily="34" charset="0"/>
              <a:buChar char="•"/>
            </a:pPr>
            <a:r>
              <a:rPr lang="sr-Latn-BA" sz="2400" b="1" dirty="0" smtClean="0">
                <a:solidFill>
                  <a:schemeClr val="tx2"/>
                </a:solidFill>
              </a:rPr>
              <a:t>2.073.743.800,00 KM – iznosi ukupna šteta od poplava,</a:t>
            </a:r>
          </a:p>
          <a:p>
            <a:pPr marL="519112" algn="just"/>
            <a:endParaRPr lang="sr-Cyrl-BA" sz="2000" b="1" dirty="0" smtClean="0">
              <a:solidFill>
                <a:schemeClr val="tx2"/>
              </a:solidFill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415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0501" y="464024"/>
            <a:ext cx="8065827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algn="ctr"/>
            <a:r>
              <a:rPr lang="sr-Latn-BA" sz="2400" b="1" dirty="0" smtClean="0">
                <a:solidFill>
                  <a:srgbClr val="FF0000"/>
                </a:solidFill>
              </a:rPr>
              <a:t>POMOĆ BiH U PERIODU I NAKON POPLAVA IZ MAJA 2014. GODINE</a:t>
            </a:r>
          </a:p>
          <a:p>
            <a:pPr marL="519112" algn="ctr"/>
            <a:endParaRPr lang="sr-Latn-BA" sz="2000" b="1" dirty="0" smtClean="0">
              <a:solidFill>
                <a:schemeClr val="tx2"/>
              </a:solidFill>
            </a:endParaRPr>
          </a:p>
          <a:p>
            <a:pPr marL="519112" algn="ctr"/>
            <a:endParaRPr lang="sr-Latn-BA" sz="2000" b="1" dirty="0" smtClean="0">
              <a:solidFill>
                <a:schemeClr val="tx2"/>
              </a:solidFill>
            </a:endParaRPr>
          </a:p>
          <a:p>
            <a:pPr marL="525463" indent="-457200" algn="just">
              <a:buFont typeface="Arial" pitchFamily="34" charset="0"/>
              <a:buChar char="•"/>
            </a:pPr>
            <a:r>
              <a:rPr lang="sr-Latn-BA" sz="2400" b="1" dirty="0" smtClean="0">
                <a:solidFill>
                  <a:schemeClr val="tx2"/>
                </a:solidFill>
              </a:rPr>
              <a:t>BiH je u periodu trajanja poplava i neposredno nakon poplava dobila značajnu pomoć zemalja iz regiona i EU,</a:t>
            </a:r>
          </a:p>
          <a:p>
            <a:pPr marL="525463" indent="-457200" algn="just">
              <a:buFont typeface="Arial" pitchFamily="34" charset="0"/>
              <a:buChar char="•"/>
            </a:pPr>
            <a:r>
              <a:rPr lang="sr-Latn-BA" sz="2400" b="1" dirty="0" smtClean="0">
                <a:solidFill>
                  <a:schemeClr val="tx2"/>
                </a:solidFill>
              </a:rPr>
              <a:t>U Briselu je 16. 07. 2014. godine održana Donatorska konferencija pod motom “REBUILDING TOGETHER” za BiH i Srbiju na kojoj su Bosni i Hercegovini obećana značajna finansijska sredstva za sanaciju i oporavak od poplava u iznosu od 809,20 miliona Eura i 41,4 miliona Eura za prekogranične aktivnosti sa Republikom Srbijom. </a:t>
            </a:r>
          </a:p>
          <a:p>
            <a:pPr marL="519112" algn="just"/>
            <a:endParaRPr lang="sr-Cyrl-BA" sz="2000" b="1" dirty="0" smtClean="0">
              <a:solidFill>
                <a:schemeClr val="tx2"/>
              </a:solidFill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415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0501" y="464024"/>
            <a:ext cx="8065827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9112" algn="ctr"/>
            <a:r>
              <a:rPr lang="sr-Latn-BA" sz="2000" b="1" dirty="0" smtClean="0">
                <a:solidFill>
                  <a:srgbClr val="FF0000"/>
                </a:solidFill>
              </a:rPr>
              <a:t>AKCIONI PLAN ZA ZAŠTITU OD POPLAVA I UPRAVLJANJE RIJEKAMA U BIH 2014.-2017. g.</a:t>
            </a:r>
          </a:p>
          <a:p>
            <a:pPr marL="519112" algn="just"/>
            <a:endParaRPr lang="sr-Latn-BA" sz="2000" b="1" dirty="0" smtClean="0">
              <a:solidFill>
                <a:schemeClr val="tx2"/>
              </a:solidFill>
            </a:endParaRPr>
          </a:p>
          <a:p>
            <a:pPr marL="519112" algn="just"/>
            <a:r>
              <a:rPr lang="sr-Latn-BA" sz="2000" b="1" dirty="0" smtClean="0">
                <a:solidFill>
                  <a:schemeClr val="tx2"/>
                </a:solidFill>
              </a:rPr>
              <a:t>PREDLOŽENE KLJUČNE MJERE:</a:t>
            </a:r>
          </a:p>
          <a:p>
            <a:pPr marL="519112" algn="ctr"/>
            <a:endParaRPr lang="sr-Latn-BA" sz="2000" b="1" dirty="0" smtClean="0">
              <a:solidFill>
                <a:schemeClr val="tx2"/>
              </a:solidFill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sr-Latn-BA" sz="2400" b="1" dirty="0" smtClean="0">
                <a:solidFill>
                  <a:schemeClr val="tx2"/>
                </a:solidFill>
              </a:rPr>
              <a:t>Sanacija oštećenja na zaštitnim objektima i vodotocima    koja su nastala u periodu poplava 2014. godine,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sr-Latn-BA" sz="2400" b="1" dirty="0" smtClean="0">
                <a:solidFill>
                  <a:schemeClr val="tx2"/>
                </a:solidFill>
              </a:rPr>
              <a:t>Usklađivanje sistema za zaštitu od poplava u BiH sa EU direktivama,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sr-Latn-BA" sz="2400" b="1" dirty="0" smtClean="0">
                <a:solidFill>
                  <a:schemeClr val="tx2"/>
                </a:solidFill>
              </a:rPr>
              <a:t>Izgradnja tehničkih rješenja za zaštitu od poplava, erozije i bujica za naselja koja nisu imala sisteme za zaštitu od poplava,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sr-Latn-BA" sz="2400" b="1" dirty="0" smtClean="0">
                <a:solidFill>
                  <a:schemeClr val="tx2"/>
                </a:solidFill>
              </a:rPr>
              <a:t>Uspostavljanje hidrološkog prognoznog sistema u BiH,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sr-Latn-BA" sz="2400" b="1" dirty="0" smtClean="0">
                <a:solidFill>
                  <a:schemeClr val="tx2"/>
                </a:solidFill>
              </a:rPr>
              <a:t>Jačanje kapaciteta i koordinacije institucija nadležnih za upravljanje vodama u BiH,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sr-Latn-BA" sz="2400" b="1" dirty="0" smtClean="0">
                <a:solidFill>
                  <a:schemeClr val="tx2"/>
                </a:solidFill>
              </a:rPr>
              <a:t>Uspostava principa integralnog upravljanja vodama</a:t>
            </a: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415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0501" y="464024"/>
            <a:ext cx="8065827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9112" algn="ctr"/>
            <a:r>
              <a:rPr lang="sr-Latn-BA" sz="2000" b="1" dirty="0" smtClean="0">
                <a:solidFill>
                  <a:srgbClr val="FF0000"/>
                </a:solidFill>
              </a:rPr>
              <a:t>1. SANACIJA  OŠTEĆENJA NA ZAŠTITNIM OBJEKTIMA I VODOTOCIMA KOJA SU NASTALA U PERIODU POPLAVA 2014. GODINE</a:t>
            </a:r>
          </a:p>
          <a:p>
            <a:pPr marL="519112" algn="just"/>
            <a:endParaRPr lang="sr-Latn-BA" sz="2000" b="1" dirty="0" smtClean="0">
              <a:solidFill>
                <a:schemeClr val="tx2"/>
              </a:solidFill>
            </a:endParaRPr>
          </a:p>
          <a:p>
            <a:pPr marL="519112" algn="just"/>
            <a:r>
              <a:rPr lang="sr-Latn-BA" sz="2000" b="1" dirty="0" smtClean="0">
                <a:solidFill>
                  <a:schemeClr val="tx2"/>
                </a:solidFill>
              </a:rPr>
              <a:t>AKTIVNOSTI FINANSIRANE IZ FONDA SOLIDARNOSTI REPUBLIKE SRPSKE:</a:t>
            </a:r>
          </a:p>
          <a:p>
            <a:pPr marL="519112" algn="just"/>
            <a:endParaRPr lang="sr-Latn-BA" sz="2000" b="1" dirty="0" smtClean="0">
              <a:solidFill>
                <a:schemeClr val="tx2"/>
              </a:solidFill>
            </a:endParaRPr>
          </a:p>
          <a:p>
            <a:pPr marL="517525" indent="-176213" algn="just">
              <a:buFont typeface="Arial" pitchFamily="34" charset="0"/>
              <a:buChar char="•"/>
            </a:pPr>
            <a:r>
              <a:rPr lang="sr-Latn-BA" sz="2000" b="1" dirty="0" smtClean="0">
                <a:solidFill>
                  <a:schemeClr val="tx2"/>
                </a:solidFill>
              </a:rPr>
              <a:t>Vlada Republike Srpske je do sada donijela 72 naredbe kojima se finansiraju aktivnosti na otklanjanju posledica poplava iz 2014. godine, odnosno rekonstrukciji postojećih i izgradnji novih zaštitnih objekata,</a:t>
            </a:r>
          </a:p>
          <a:p>
            <a:pPr marL="517525" indent="-176213" algn="just">
              <a:buFont typeface="Arial" pitchFamily="34" charset="0"/>
              <a:buChar char="•"/>
            </a:pPr>
            <a:r>
              <a:rPr lang="sr-Latn-BA" sz="2000" b="1" dirty="0" smtClean="0">
                <a:solidFill>
                  <a:schemeClr val="tx2"/>
                </a:solidFill>
              </a:rPr>
              <a:t>Do sada je u ove aktivnosti iz Fonda solidarnosti uloženo 15.151.000,00 KM,</a:t>
            </a:r>
          </a:p>
          <a:p>
            <a:pPr marL="517525" indent="-176213" algn="just">
              <a:buFont typeface="Arial" pitchFamily="34" charset="0"/>
              <a:buChar char="•"/>
            </a:pPr>
            <a:r>
              <a:rPr lang="sr-Latn-BA" sz="2000" b="1" dirty="0" smtClean="0">
                <a:solidFill>
                  <a:schemeClr val="tx2"/>
                </a:solidFill>
              </a:rPr>
              <a:t>Ove aktivnosti su realizovane na teritoriji 16 opštine i gradova na području Republike Srpske. </a:t>
            </a:r>
          </a:p>
          <a:p>
            <a:pPr marL="519112" algn="ctr"/>
            <a:endParaRPr lang="sr-Latn-BA" sz="2000" b="1" dirty="0" smtClean="0">
              <a:solidFill>
                <a:schemeClr val="tx2"/>
              </a:solidFill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415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0501" y="245660"/>
            <a:ext cx="806582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9112" algn="just"/>
            <a:r>
              <a:rPr lang="sr-Latn-BA" sz="2000" b="1" dirty="0" smtClean="0">
                <a:solidFill>
                  <a:schemeClr val="tx2"/>
                </a:solidFill>
              </a:rPr>
              <a:t>SPISAK OPŠTINA I GRADOVA NA ČIJOJ TERITORIJI SU REALIZOVANE AKTIVNOSTI FINANSIRANE IZ FONDA SOLIDARNOSTI RS:</a:t>
            </a: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5" name="Content Placeholder 6"/>
          <p:cNvGraphicFramePr>
            <a:graphicFrameLocks/>
          </p:cNvGraphicFramePr>
          <p:nvPr/>
        </p:nvGraphicFramePr>
        <p:xfrm>
          <a:off x="620971" y="969795"/>
          <a:ext cx="8229600" cy="57244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570470">
                <a:tc>
                  <a:txBody>
                    <a:bodyPr/>
                    <a:lstStyle/>
                    <a:p>
                      <a:pPr algn="ctr"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sr-Cyrl-BA" sz="20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Opština / Grad</a:t>
                      </a:r>
                      <a:endParaRPr lang="en-US" sz="20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sr-Cyrl-BA" sz="20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Broj naredbi</a:t>
                      </a:r>
                      <a:endParaRPr lang="en-US" sz="20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sr-Cyrl-BA" sz="2000" b="1">
                          <a:latin typeface="Cambria" pitchFamily="18" charset="0"/>
                          <a:ea typeface="Times New Roman"/>
                          <a:cs typeface="Times New Roman"/>
                        </a:rPr>
                        <a:t>Vrijednost radova (KM)</a:t>
                      </a:r>
                      <a:endParaRPr lang="en-US" sz="20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19677">
                <a:tc>
                  <a:txBody>
                    <a:bodyPr/>
                    <a:lstStyle/>
                    <a:p>
                      <a:pPr algn="ctr"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AU" sz="1800" b="1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Modri</a:t>
                      </a:r>
                      <a:r>
                        <a:rPr lang="sr-Latn-BA" sz="1800" b="1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ča</a:t>
                      </a:r>
                      <a:endParaRPr lang="en-US" sz="18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sr-Cyrl-BA" sz="1800" b="1">
                          <a:latin typeface="Cambria" pitchFamily="18" charset="0"/>
                          <a:ea typeface="Times New Roman"/>
                          <a:cs typeface="Times New Roman"/>
                        </a:rPr>
                        <a:t>3</a:t>
                      </a:r>
                      <a:endParaRPr lang="en-US" sz="18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sr-Cyrl-BA" sz="1800" b="1">
                          <a:latin typeface="Cambria" pitchFamily="18" charset="0"/>
                          <a:ea typeface="Times New Roman"/>
                          <a:cs typeface="Times New Roman"/>
                        </a:rPr>
                        <a:t>6</a:t>
                      </a:r>
                      <a:r>
                        <a:rPr lang="en-AU" sz="18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03</a:t>
                      </a:r>
                      <a:r>
                        <a:rPr lang="sr-Cyrl-BA" sz="1800" b="1">
                          <a:latin typeface="Cambria" pitchFamily="18" charset="0"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en-AU" sz="18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074</a:t>
                      </a:r>
                      <a:r>
                        <a:rPr lang="sr-Cyrl-BA" sz="1800" b="1">
                          <a:latin typeface="Cambria" pitchFamily="18" charset="0"/>
                          <a:ea typeface="Times New Roman"/>
                          <a:cs typeface="Times New Roman"/>
                        </a:rPr>
                        <a:t>,22</a:t>
                      </a:r>
                      <a:endParaRPr lang="en-US" sz="18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19677">
                <a:tc>
                  <a:txBody>
                    <a:bodyPr/>
                    <a:lstStyle/>
                    <a:p>
                      <a:pPr algn="ctr"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AU" sz="18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Šamac</a:t>
                      </a:r>
                      <a:endParaRPr lang="en-US" sz="18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sr-Cyrl-BA" sz="18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3</a:t>
                      </a:r>
                      <a:endParaRPr lang="en-US" sz="18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AU" sz="18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710.055,08</a:t>
                      </a:r>
                      <a:endParaRPr lang="en-US" sz="18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19677">
                <a:tc>
                  <a:txBody>
                    <a:bodyPr/>
                    <a:lstStyle/>
                    <a:p>
                      <a:pPr algn="ctr"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AU" sz="18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Prijedor</a:t>
                      </a:r>
                      <a:endParaRPr lang="en-US" sz="18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sr-Cyrl-BA" sz="18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5</a:t>
                      </a:r>
                      <a:endParaRPr lang="en-US" sz="18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sr-Cyrl-BA" sz="1800" b="1">
                          <a:latin typeface="Cambria" pitchFamily="18" charset="0"/>
                          <a:ea typeface="Times New Roman"/>
                          <a:cs typeface="Times New Roman"/>
                        </a:rPr>
                        <a:t>1.379.489,28</a:t>
                      </a:r>
                      <a:endParaRPr lang="en-US" sz="18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19677">
                <a:tc>
                  <a:txBody>
                    <a:bodyPr/>
                    <a:lstStyle/>
                    <a:p>
                      <a:pPr algn="ctr"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AU" sz="18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Banja Luka</a:t>
                      </a:r>
                      <a:endParaRPr lang="en-US" sz="18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sr-Cyrl-BA" sz="18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14</a:t>
                      </a:r>
                      <a:endParaRPr lang="en-US" sz="18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sr-Cyrl-BA" sz="1800" b="1">
                          <a:latin typeface="Cambria" pitchFamily="18" charset="0"/>
                          <a:ea typeface="Times New Roman"/>
                          <a:cs typeface="Times New Roman"/>
                        </a:rPr>
                        <a:t>1.946.128,36</a:t>
                      </a:r>
                      <a:endParaRPr lang="en-US" sz="18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19677">
                <a:tc>
                  <a:txBody>
                    <a:bodyPr/>
                    <a:lstStyle/>
                    <a:p>
                      <a:pPr algn="ctr"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AU" sz="18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Laktaši</a:t>
                      </a:r>
                      <a:endParaRPr lang="en-US" sz="18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sr-Cyrl-BA" sz="18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3</a:t>
                      </a:r>
                      <a:endParaRPr lang="en-US" sz="18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sr-Cyrl-BA" sz="18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348.364,16</a:t>
                      </a:r>
                      <a:endParaRPr lang="en-US" sz="18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19677">
                <a:tc>
                  <a:txBody>
                    <a:bodyPr/>
                    <a:lstStyle/>
                    <a:p>
                      <a:pPr algn="ctr"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AU" sz="1800" b="1" dirty="0">
                          <a:solidFill>
                            <a:srgbClr val="000000"/>
                          </a:solidFill>
                          <a:latin typeface="Cambria" pitchFamily="18" charset="0"/>
                          <a:ea typeface="Times New Roman"/>
                          <a:cs typeface="Calibri"/>
                        </a:rPr>
                        <a:t>Novi Grad</a:t>
                      </a:r>
                      <a:endParaRPr lang="en-US" sz="18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sr-Cyrl-BA" sz="18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2</a:t>
                      </a:r>
                      <a:endParaRPr lang="en-US" sz="18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sr-Cyrl-BA" sz="18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470.812,32</a:t>
                      </a:r>
                      <a:endParaRPr lang="en-US" sz="18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19677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AU" sz="1800" b="1" kern="1200" dirty="0">
                          <a:solidFill>
                            <a:srgbClr val="000000"/>
                          </a:solidFill>
                          <a:latin typeface="Cambria" pitchFamily="18" charset="0"/>
                          <a:ea typeface="Times New Roman"/>
                          <a:cs typeface="Calibri"/>
                        </a:rPr>
                        <a:t>Gradiška</a:t>
                      </a:r>
                      <a:endParaRPr lang="en-US" sz="1800" b="1" kern="1200" dirty="0">
                        <a:solidFill>
                          <a:srgbClr val="000000"/>
                        </a:solidFill>
                        <a:latin typeface="Cambria" pitchFamily="18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sr-Cyrl-BA" sz="18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4</a:t>
                      </a:r>
                      <a:endParaRPr lang="en-US" sz="18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sr-Cyrl-BA" sz="18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294.604,75</a:t>
                      </a:r>
                      <a:endParaRPr lang="en-US" sz="18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19677">
                <a:tc>
                  <a:txBody>
                    <a:bodyPr/>
                    <a:lstStyle/>
                    <a:p>
                      <a:pPr algn="ctr"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AU" sz="1800" b="1" dirty="0">
                          <a:solidFill>
                            <a:srgbClr val="000000"/>
                          </a:solidFill>
                          <a:latin typeface="Cambria" pitchFamily="18" charset="0"/>
                          <a:ea typeface="Times New Roman"/>
                          <a:cs typeface="Calibri"/>
                        </a:rPr>
                        <a:t>Čelinac</a:t>
                      </a:r>
                      <a:endParaRPr lang="en-US" sz="18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sr-Cyrl-BA" sz="18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7</a:t>
                      </a:r>
                      <a:endParaRPr lang="en-US" sz="18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sr-Cyrl-BA" sz="18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n-AU" sz="18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66</a:t>
                      </a:r>
                      <a:r>
                        <a:rPr lang="sr-Cyrl-BA" sz="18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en-AU" sz="18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833,42</a:t>
                      </a:r>
                      <a:endParaRPr lang="en-US" sz="18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19677">
                <a:tc>
                  <a:txBody>
                    <a:bodyPr/>
                    <a:lstStyle/>
                    <a:p>
                      <a:pPr algn="ctr"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AU" sz="1800" b="1" dirty="0">
                          <a:solidFill>
                            <a:srgbClr val="000000"/>
                          </a:solidFill>
                          <a:latin typeface="Cambria" pitchFamily="18" charset="0"/>
                          <a:ea typeface="Times New Roman"/>
                          <a:cs typeface="Calibri"/>
                        </a:rPr>
                        <a:t>Kotor Varoš</a:t>
                      </a:r>
                      <a:endParaRPr lang="en-US" sz="18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sr-Cyrl-BA" sz="18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2</a:t>
                      </a:r>
                      <a:endParaRPr lang="en-US" sz="18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sr-Cyrl-BA" sz="18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99.950,17</a:t>
                      </a:r>
                      <a:endParaRPr lang="en-US" sz="18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19677">
                <a:tc>
                  <a:txBody>
                    <a:bodyPr/>
                    <a:lstStyle/>
                    <a:p>
                      <a:pPr algn="ctr"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AU" sz="18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Bijelјina</a:t>
                      </a:r>
                      <a:endParaRPr lang="en-US" sz="18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sr-Cyrl-BA" sz="18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13</a:t>
                      </a:r>
                      <a:endParaRPr lang="en-US" sz="18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sr-Cyrl-BA" sz="18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4.038.131,63</a:t>
                      </a:r>
                      <a:endParaRPr lang="en-US" sz="18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19677">
                <a:tc>
                  <a:txBody>
                    <a:bodyPr/>
                    <a:lstStyle/>
                    <a:p>
                      <a:pPr algn="ctr"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AU" sz="18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Lopare</a:t>
                      </a:r>
                      <a:endParaRPr lang="en-US" sz="18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sr-Cyrl-BA" sz="18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4</a:t>
                      </a:r>
                      <a:endParaRPr lang="en-US" sz="18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sr-Cyrl-BA" sz="18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361.602,93</a:t>
                      </a:r>
                      <a:endParaRPr lang="en-US" sz="18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19677">
                <a:tc>
                  <a:txBody>
                    <a:bodyPr/>
                    <a:lstStyle/>
                    <a:p>
                      <a:pPr algn="ctr"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AU" sz="18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Kostajnica</a:t>
                      </a:r>
                      <a:endParaRPr lang="en-US" sz="18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sr-Cyrl-BA" sz="18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3</a:t>
                      </a:r>
                      <a:endParaRPr lang="en-US" sz="18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AU" sz="18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577.544,19</a:t>
                      </a:r>
                      <a:endParaRPr lang="en-US" sz="18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19677">
                <a:tc>
                  <a:txBody>
                    <a:bodyPr/>
                    <a:lstStyle/>
                    <a:p>
                      <a:pPr algn="ctr"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AU" sz="18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Kozarska Dubica</a:t>
                      </a:r>
                      <a:endParaRPr lang="en-US" sz="18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sr-Cyrl-BA" sz="18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2</a:t>
                      </a:r>
                      <a:endParaRPr lang="en-US" sz="18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sr-Cyrl-BA" sz="18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638.977,00</a:t>
                      </a:r>
                      <a:endParaRPr lang="en-US" sz="18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19677">
                <a:tc>
                  <a:txBody>
                    <a:bodyPr/>
                    <a:lstStyle/>
                    <a:p>
                      <a:pPr algn="ctr"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AU" sz="18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Brod</a:t>
                      </a:r>
                      <a:endParaRPr lang="en-US" sz="18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sr-Cyrl-BA" sz="18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1</a:t>
                      </a:r>
                      <a:endParaRPr lang="en-US" sz="18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sr-Cyrl-BA" sz="18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210.000,00</a:t>
                      </a:r>
                      <a:endParaRPr lang="en-US" sz="18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19677">
                <a:tc>
                  <a:txBody>
                    <a:bodyPr/>
                    <a:lstStyle/>
                    <a:p>
                      <a:pPr algn="ctr"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sr-Cyrl-BA" sz="18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Prnjavor</a:t>
                      </a:r>
                      <a:endParaRPr lang="en-US" sz="18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sr-Cyrl-BA" sz="18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1</a:t>
                      </a:r>
                      <a:endParaRPr lang="en-US" sz="18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sr-Cyrl-BA" sz="18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300.000,00</a:t>
                      </a:r>
                      <a:endParaRPr lang="en-US" sz="18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19677">
                <a:tc>
                  <a:txBody>
                    <a:bodyPr/>
                    <a:lstStyle/>
                    <a:p>
                      <a:pPr algn="ctr"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AU" sz="18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Doboj</a:t>
                      </a:r>
                      <a:endParaRPr lang="en-US" sz="18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sr-Cyrl-BA" sz="18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5</a:t>
                      </a:r>
                      <a:endParaRPr lang="en-US" sz="18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sr-Cyrl-BA" sz="18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2.</a:t>
                      </a:r>
                      <a:r>
                        <a:rPr lang="en-AU" sz="18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805</a:t>
                      </a:r>
                      <a:r>
                        <a:rPr lang="sr-Cyrl-BA" sz="18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en-AU" sz="18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638,38</a:t>
                      </a:r>
                      <a:endParaRPr lang="en-US" sz="18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415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0501" y="245660"/>
            <a:ext cx="806582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9112" algn="just"/>
            <a:r>
              <a:rPr lang="sr-Latn-BA" sz="2000" b="1" dirty="0" smtClean="0">
                <a:solidFill>
                  <a:schemeClr val="tx2"/>
                </a:solidFill>
              </a:rPr>
              <a:t>GRAFIČKI PRIKAZ OPŠTINA I GRADOVA NA ČIJOJ TERITORIJI SU REALIZOVANE AKTIVNOSTI FINANSIRANE IZ FONDA SOLIDARNOSTI RS</a:t>
            </a: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Picture 5" descr="Zajednicka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0061" y="1097829"/>
            <a:ext cx="5539730" cy="5421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15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0501" y="464024"/>
            <a:ext cx="8065827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9112" algn="just"/>
            <a:r>
              <a:rPr lang="sr-Latn-BA" sz="2000" b="1" dirty="0" smtClean="0">
                <a:solidFill>
                  <a:schemeClr val="tx2"/>
                </a:solidFill>
              </a:rPr>
              <a:t>AKTIVNOSTI FINANSIRANE IZ KREDITNIH SREDSTAVA EVROPSKE INVESTICIONE BANKE U OKVIRU PROJEKTA “HITNE MJERE U OBLASTI ZAŠTITE OD POPLAVA NA PODRUČJU REPUBLIKE SRPSKE”:</a:t>
            </a:r>
          </a:p>
          <a:p>
            <a:pPr marL="519112" algn="just"/>
            <a:endParaRPr lang="sr-Latn-BA" sz="2000" b="1" dirty="0" smtClean="0">
              <a:solidFill>
                <a:schemeClr val="tx2"/>
              </a:solidFill>
            </a:endParaRPr>
          </a:p>
          <a:p>
            <a:pPr marL="517525" indent="-176213" algn="just">
              <a:buFont typeface="Arial" pitchFamily="34" charset="0"/>
              <a:buChar char="•"/>
            </a:pPr>
            <a:r>
              <a:rPr lang="sr-Latn-BA" sz="2000" b="1" dirty="0" smtClean="0">
                <a:solidFill>
                  <a:schemeClr val="tx2"/>
                </a:solidFill>
              </a:rPr>
              <a:t>Ukupna vrijednost ovog Projekta iznosi 55.000.000,00 Eura,</a:t>
            </a:r>
          </a:p>
          <a:p>
            <a:pPr marL="517525" indent="-176213" algn="just">
              <a:buFont typeface="Arial" pitchFamily="34" charset="0"/>
              <a:buChar char="•"/>
            </a:pPr>
            <a:r>
              <a:rPr lang="sr-Latn-BA" sz="2000" b="1" dirty="0" smtClean="0">
                <a:solidFill>
                  <a:schemeClr val="tx2"/>
                </a:solidFill>
              </a:rPr>
              <a:t>Cilje Projekta je da se izvrši rekonstrukcija postojećih sistema i objekata za zaštitu od poplava na području Republike Srpske, odnosno sanacija postojećih nasipa, kanala, crpnih stanica i ustava i uređenje riječnih korita i izgradnja obaloutvrde na prioritetnim dionicama gdje su ugrožena naselja, privredni i infrastrukturni objekti,</a:t>
            </a:r>
          </a:p>
          <a:p>
            <a:pPr marL="517525" indent="-176213" algn="just">
              <a:buFont typeface="Arial" pitchFamily="34" charset="0"/>
              <a:buChar char="•"/>
            </a:pPr>
            <a:r>
              <a:rPr lang="sr-Latn-BA" sz="2000" b="1" dirty="0" smtClean="0">
                <a:solidFill>
                  <a:schemeClr val="tx2"/>
                </a:solidFill>
              </a:rPr>
              <a:t>Predviđena je realizacija 140 projektne mjere,</a:t>
            </a:r>
          </a:p>
          <a:p>
            <a:pPr marL="517525" indent="-176213" algn="just">
              <a:buFont typeface="Arial" pitchFamily="34" charset="0"/>
              <a:buChar char="•"/>
            </a:pPr>
            <a:r>
              <a:rPr lang="sr-Latn-BA" sz="2000" b="1" dirty="0" smtClean="0">
                <a:solidFill>
                  <a:schemeClr val="tx2"/>
                </a:solidFill>
              </a:rPr>
              <a:t>EU je obezbijedila donatorska sredstva u iznosu od oko 4.000.000,00 Eura za tehničku pomoć pri realizaciji ovog Projekta,</a:t>
            </a:r>
          </a:p>
          <a:p>
            <a:pPr marL="517525" indent="-176213" algn="just">
              <a:buFont typeface="Arial" pitchFamily="34" charset="0"/>
              <a:buChar char="•"/>
            </a:pPr>
            <a:r>
              <a:rPr lang="sr-Latn-BA" sz="2000" b="1" dirty="0" smtClean="0">
                <a:solidFill>
                  <a:schemeClr val="tx2"/>
                </a:solidFill>
              </a:rPr>
              <a:t>Do sada su </a:t>
            </a:r>
            <a:r>
              <a:rPr lang="sr-Latn-BA" sz="2000" b="1" dirty="0">
                <a:solidFill>
                  <a:schemeClr val="tx2"/>
                </a:solidFill>
              </a:rPr>
              <a:t>potpisna 25 ugovora </a:t>
            </a:r>
            <a:r>
              <a:rPr lang="sr-Latn-BA" sz="2000" b="1" dirty="0" smtClean="0">
                <a:solidFill>
                  <a:schemeClr val="tx2"/>
                </a:solidFill>
              </a:rPr>
              <a:t>kojima su obuhvaćene 44 projektne mjere u vrijednosti od oko 23.000.000,00 Eura,</a:t>
            </a:r>
          </a:p>
          <a:p>
            <a:pPr marL="341312" algn="just"/>
            <a:endParaRPr lang="sr-Latn-BA" sz="2000" b="1" dirty="0" smtClean="0">
              <a:solidFill>
                <a:schemeClr val="tx2"/>
              </a:solidFill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415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0501" y="464024"/>
            <a:ext cx="806582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9112" algn="just"/>
            <a:r>
              <a:rPr lang="sr-Latn-BA" sz="2000" b="1" dirty="0" smtClean="0">
                <a:solidFill>
                  <a:schemeClr val="tx2"/>
                </a:solidFill>
              </a:rPr>
              <a:t>AKTIVNOSTI FINANSIRANE IZ KREDITNIH SREDSTAVA EVROPSKE INVESTICIONE BANKE U OKVIRU PROJEKTA “HITNE MJERE U OBLASTI ZAŠTITE OD POPLAVA NA PODRUČJU REPUBLIKE SRPSKE”</a:t>
            </a: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28596" y="4643446"/>
            <a:ext cx="32861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en-US" i="1" dirty="0" smtClean="0">
                <a:latin typeface="Cambria" pitchFamily="18" charset="0"/>
              </a:rPr>
              <a:t>S</a:t>
            </a:r>
            <a:r>
              <a:rPr lang="sr-Latn-RS" i="1" dirty="0" smtClean="0">
                <a:latin typeface="Cambria" pitchFamily="18" charset="0"/>
              </a:rPr>
              <a:t>anacija savskog nasipa na lokaciji Topolovac, Bijeljina</a:t>
            </a:r>
            <a:endParaRPr lang="en-US" i="1" dirty="0"/>
          </a:p>
        </p:txBody>
      </p:sp>
      <p:pic>
        <p:nvPicPr>
          <p:cNvPr id="6" name="Picture 5" descr="Fotografija047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854" y="1461597"/>
            <a:ext cx="4745069" cy="2478768"/>
          </a:xfrm>
          <a:prstGeom prst="rect">
            <a:avLst/>
          </a:prstGeom>
        </p:spPr>
      </p:pic>
      <p:pic>
        <p:nvPicPr>
          <p:cNvPr id="7" name="Picture 6" descr="20150326_11064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30806" y="4068964"/>
            <a:ext cx="4698912" cy="257474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357818" y="1857364"/>
            <a:ext cx="32861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sr-Latn-RS" i="1" dirty="0" smtClean="0">
                <a:latin typeface="Cambria" pitchFamily="18" charset="0"/>
              </a:rPr>
              <a:t>Izgradnja kanala Janjica, Bijeljina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47415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3330</TotalTime>
  <Words>1387</Words>
  <Application>Microsoft Office PowerPoint</Application>
  <PresentationFormat>On-screen Show (4:3)</PresentationFormat>
  <Paragraphs>174</Paragraphs>
  <Slides>17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Bane</dc:creator>
  <cp:lastModifiedBy>operater</cp:lastModifiedBy>
  <cp:revision>147</cp:revision>
  <dcterms:created xsi:type="dcterms:W3CDTF">2014-01-13T07:33:42Z</dcterms:created>
  <dcterms:modified xsi:type="dcterms:W3CDTF">2015-09-24T09:08:26Z</dcterms:modified>
</cp:coreProperties>
</file>